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8" r:id="rId6"/>
    <p:sldId id="269" r:id="rId7"/>
    <p:sldId id="270" r:id="rId8"/>
    <p:sldId id="261" r:id="rId9"/>
    <p:sldId id="262" r:id="rId10"/>
    <p:sldId id="263" r:id="rId11"/>
    <p:sldId id="264" r:id="rId12"/>
    <p:sldId id="265" r:id="rId13"/>
    <p:sldId id="266" r:id="rId14"/>
    <p:sldId id="267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38" d="100"/>
          <a:sy n="38" d="100"/>
        </p:scale>
        <p:origin x="-13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9/4/2021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9/4/2021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9/4/2021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9/4/2021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9/4/2021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9/4/2021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IN" dirty="0" smtClean="0"/>
              <a:t>Statement  &amp; expressions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N" dirty="0" smtClean="0"/>
              <a:t>Logical operators</a:t>
            </a:r>
            <a:br>
              <a:rPr lang="en-IN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733800"/>
          </a:xfrm>
        </p:spPr>
        <p:txBody>
          <a:bodyPr/>
          <a:lstStyle/>
          <a:p>
            <a:r>
              <a:rPr lang="en-IN" dirty="0" smtClean="0"/>
              <a:t>Logical operators are the and, or not operators</a:t>
            </a:r>
          </a:p>
          <a:p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447800" y="2743200"/>
          <a:ext cx="6096000" cy="277368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898754"/>
                <a:gridCol w="2098623"/>
                <a:gridCol w="2098623"/>
              </a:tblGrid>
              <a:tr h="693420">
                <a:tc>
                  <a:txBody>
                    <a:bodyPr/>
                    <a:lstStyle/>
                    <a:p>
                      <a:r>
                        <a:rPr lang="en-IN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Operator</a:t>
                      </a:r>
                      <a:endParaRPr lang="en-US" sz="1800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meaning</a:t>
                      </a:r>
                      <a:endParaRPr lang="en-US" sz="1800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example</a:t>
                      </a:r>
                      <a:endParaRPr lang="en-US" sz="1800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93420">
                <a:tc>
                  <a:txBody>
                    <a:bodyPr/>
                    <a:lstStyle/>
                    <a:p>
                      <a:r>
                        <a:rPr lang="en-IN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And</a:t>
                      </a:r>
                      <a:endParaRPr lang="en-US" sz="1800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True if both operands are true</a:t>
                      </a:r>
                      <a:endParaRPr lang="en-US" sz="1800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x and y</a:t>
                      </a:r>
                      <a:endParaRPr lang="en-US" sz="1800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93420">
                <a:tc>
                  <a:txBody>
                    <a:bodyPr/>
                    <a:lstStyle/>
                    <a:p>
                      <a:r>
                        <a:rPr lang="en-IN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Or</a:t>
                      </a:r>
                      <a:endParaRPr lang="en-US" sz="1800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True if either of the operands is true</a:t>
                      </a:r>
                      <a:endParaRPr lang="en-US" sz="1800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x or y</a:t>
                      </a:r>
                      <a:endParaRPr lang="en-US" sz="1800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93420">
                <a:tc>
                  <a:txBody>
                    <a:bodyPr/>
                    <a:lstStyle/>
                    <a:p>
                      <a:r>
                        <a:rPr lang="en-IN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Not </a:t>
                      </a:r>
                      <a:endParaRPr lang="en-US" sz="1800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True if operand is false</a:t>
                      </a:r>
                      <a:endParaRPr lang="en-US" sz="1800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Not y</a:t>
                      </a:r>
                      <a:endParaRPr lang="en-US" sz="1800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X=True</a:t>
            </a:r>
          </a:p>
          <a:p>
            <a:r>
              <a:rPr lang="en-US" dirty="0" smtClean="0"/>
              <a:t>y = False</a:t>
            </a:r>
          </a:p>
          <a:p>
            <a:r>
              <a:rPr lang="en-US" dirty="0" smtClean="0"/>
              <a:t>print('x and y </a:t>
            </a:r>
            <a:r>
              <a:rPr lang="en-US" dirty="0" err="1" smtClean="0"/>
              <a:t>is',x</a:t>
            </a:r>
            <a:r>
              <a:rPr lang="en-US" dirty="0" smtClean="0"/>
              <a:t> and y)</a:t>
            </a:r>
          </a:p>
          <a:p>
            <a:r>
              <a:rPr lang="en-US" dirty="0" smtClean="0"/>
              <a:t>print('x or y </a:t>
            </a:r>
            <a:r>
              <a:rPr lang="en-US" dirty="0" err="1" smtClean="0"/>
              <a:t>is',x</a:t>
            </a:r>
            <a:r>
              <a:rPr lang="en-US" dirty="0" smtClean="0"/>
              <a:t> or y)</a:t>
            </a:r>
          </a:p>
          <a:p>
            <a:r>
              <a:rPr lang="en-US" dirty="0" smtClean="0"/>
              <a:t>print('not x </a:t>
            </a:r>
            <a:r>
              <a:rPr lang="en-US" dirty="0" err="1" smtClean="0"/>
              <a:t>is',not</a:t>
            </a:r>
            <a:r>
              <a:rPr lang="en-US" dirty="0" smtClean="0"/>
              <a:t> x)</a:t>
            </a:r>
          </a:p>
          <a:p>
            <a:r>
              <a:rPr lang="en-US" dirty="0" smtClean="0"/>
              <a:t>When you run the program, the output will be:</a:t>
            </a:r>
          </a:p>
          <a:p>
            <a:r>
              <a:rPr lang="en-US" dirty="0" smtClean="0"/>
              <a:t>x and y is False</a:t>
            </a:r>
          </a:p>
          <a:p>
            <a:r>
              <a:rPr lang="en-US" dirty="0" smtClean="0"/>
              <a:t>x or y is True</a:t>
            </a:r>
          </a:p>
          <a:p>
            <a:r>
              <a:rPr lang="en-US" dirty="0" smtClean="0"/>
              <a:t>not x is False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BITWISE OPERATORS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N" dirty="0" smtClean="0"/>
              <a:t>Bitwise operators act on operands as if they were string of binary digits. it operates bit by bit, hence the name</a:t>
            </a:r>
          </a:p>
          <a:p>
            <a:r>
              <a:rPr lang="en-IN" dirty="0" smtClean="0"/>
              <a:t>For example 2is 10 in binary and 7 is 111</a:t>
            </a:r>
          </a:p>
          <a:p>
            <a:r>
              <a:rPr lang="en-IN" dirty="0" smtClean="0"/>
              <a:t>Let x=10 (0000 1010 in binary)and y= 4 (0000 0100 in binary)</a:t>
            </a:r>
          </a:p>
          <a:p>
            <a:pPr>
              <a:buNone/>
            </a:pPr>
            <a:endParaRPr lang="en-IN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Bitwise operators in python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286512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r>
                        <a:rPr lang="en-IN" dirty="0" smtClean="0"/>
                        <a:t>Operator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 smtClean="0"/>
                        <a:t>Meaning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 smtClean="0"/>
                        <a:t>example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IN" dirty="0" smtClean="0"/>
                        <a:t>&amp;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 smtClean="0"/>
                        <a:t>Bitwise AND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 err="1" smtClean="0"/>
                        <a:t>X&amp;y</a:t>
                      </a:r>
                      <a:r>
                        <a:rPr lang="en-IN" dirty="0" smtClean="0"/>
                        <a:t> =0(0000 0000)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IN" dirty="0" smtClean="0"/>
                        <a:t>|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 smtClean="0"/>
                        <a:t>Bitwise OR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 smtClean="0"/>
                        <a:t>X} Y=14(0000 1110)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IN" dirty="0" smtClean="0"/>
                        <a:t>~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 smtClean="0"/>
                        <a:t>Bitwise</a:t>
                      </a:r>
                      <a:r>
                        <a:rPr lang="en-IN" baseline="0" dirty="0" smtClean="0"/>
                        <a:t> NOT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 smtClean="0"/>
                        <a:t>~x=-11(1111</a:t>
                      </a:r>
                      <a:r>
                        <a:rPr lang="en-IN" baseline="0" dirty="0" smtClean="0"/>
                        <a:t> 0101)</a:t>
                      </a:r>
                    </a:p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IN" dirty="0" smtClean="0"/>
                        <a:t>^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 smtClean="0"/>
                        <a:t>Bitwise XOR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 smtClean="0"/>
                        <a:t>X^ Y=14(0000 1110)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IN" dirty="0" smtClean="0"/>
                        <a:t>&gt;&gt;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 smtClean="0"/>
                        <a:t>Bitwise right shift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 smtClean="0"/>
                        <a:t>X&gt;&gt; 2=2(0000 0010)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IN" dirty="0" smtClean="0"/>
                        <a:t>&lt;&lt;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 smtClean="0"/>
                        <a:t>Bitwise</a:t>
                      </a:r>
                      <a:r>
                        <a:rPr lang="en-IN" baseline="0" dirty="0" smtClean="0"/>
                        <a:t> left shift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 smtClean="0"/>
                        <a:t>X&lt;&lt; 2=40 (0010</a:t>
                      </a:r>
                      <a:r>
                        <a:rPr lang="en-IN" baseline="0" dirty="0" smtClean="0"/>
                        <a:t> 1000)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181600"/>
          </a:xfrm>
        </p:spPr>
        <p:txBody>
          <a:bodyPr>
            <a:noAutofit/>
          </a:bodyPr>
          <a:lstStyle/>
          <a:p>
            <a:r>
              <a:rPr lang="en-US" sz="1800" b="1" dirty="0" smtClean="0">
                <a:latin typeface="Times New Roman" pitchFamily="18" charset="0"/>
                <a:cs typeface="Times New Roman" pitchFamily="18" charset="0"/>
              </a:rPr>
              <a:t>Example</a:t>
            </a:r>
          </a:p>
          <a:p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x=10</a:t>
            </a:r>
          </a:p>
          <a:p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y=4</a:t>
            </a:r>
          </a:p>
          <a:p>
            <a:r>
              <a:rPr lang="es-ES" sz="1800" dirty="0" err="1" smtClean="0">
                <a:latin typeface="Times New Roman" pitchFamily="18" charset="0"/>
                <a:cs typeface="Times New Roman" pitchFamily="18" charset="0"/>
              </a:rPr>
              <a:t>print</a:t>
            </a:r>
            <a:r>
              <a:rPr lang="es-ES" sz="1800" dirty="0" smtClean="0">
                <a:latin typeface="Times New Roman" pitchFamily="18" charset="0"/>
                <a:cs typeface="Times New Roman" pitchFamily="18" charset="0"/>
              </a:rPr>
              <a:t>('x&amp; y=',x&amp; y)</a:t>
            </a:r>
          </a:p>
          <a:p>
            <a:r>
              <a:rPr lang="es-ES" sz="1800" dirty="0" err="1" smtClean="0">
                <a:latin typeface="Times New Roman" pitchFamily="18" charset="0"/>
                <a:cs typeface="Times New Roman" pitchFamily="18" charset="0"/>
              </a:rPr>
              <a:t>print</a:t>
            </a:r>
            <a:r>
              <a:rPr lang="es-ES" sz="1800" dirty="0" smtClean="0">
                <a:latin typeface="Times New Roman" pitchFamily="18" charset="0"/>
                <a:cs typeface="Times New Roman" pitchFamily="18" charset="0"/>
              </a:rPr>
              <a:t>('x | y=',x | y)</a:t>
            </a:r>
          </a:p>
          <a:p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print('~x=',~x)</a:t>
            </a:r>
          </a:p>
          <a:p>
            <a:r>
              <a:rPr lang="es-ES" sz="1800" dirty="0" err="1" smtClean="0">
                <a:latin typeface="Times New Roman" pitchFamily="18" charset="0"/>
                <a:cs typeface="Times New Roman" pitchFamily="18" charset="0"/>
              </a:rPr>
              <a:t>print</a:t>
            </a:r>
            <a:r>
              <a:rPr lang="es-ES" sz="1800" dirty="0" smtClean="0">
                <a:latin typeface="Times New Roman" pitchFamily="18" charset="0"/>
                <a:cs typeface="Times New Roman" pitchFamily="18" charset="0"/>
              </a:rPr>
              <a:t>('x ^ y=',x ^ y)</a:t>
            </a:r>
          </a:p>
          <a:p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print('x&gt;&gt; 2=',x&gt;&gt; 2)</a:t>
            </a:r>
          </a:p>
          <a:p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print('x&lt;&lt; 2=',x&lt;&lt; 2)</a:t>
            </a:r>
          </a:p>
          <a:p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When you run the program, the output will be:</a:t>
            </a:r>
          </a:p>
          <a:p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x&amp; y= 0</a:t>
            </a:r>
          </a:p>
          <a:p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x | y= 14</a:t>
            </a:r>
          </a:p>
          <a:p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~x= -11</a:t>
            </a:r>
          </a:p>
          <a:p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x ^ y= 14</a:t>
            </a:r>
          </a:p>
          <a:p>
            <a:endParaRPr lang="en-US" sz="1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1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N" dirty="0" smtClean="0"/>
              <a:t>Difference between a statement  and an expression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An expression is </a:t>
            </a:r>
            <a:r>
              <a:rPr lang="en-US" b="1" dirty="0" smtClean="0"/>
              <a:t>a line of code that evaluates to a value</a:t>
            </a:r>
            <a:r>
              <a:rPr lang="en-US" dirty="0" smtClean="0"/>
              <a:t>. e.g. a+5, 7//3 etc.</a:t>
            </a:r>
          </a:p>
          <a:p>
            <a:pPr>
              <a:buNone/>
            </a:pPr>
            <a:r>
              <a:rPr lang="en-US" dirty="0" smtClean="0"/>
              <a:t> Where as a statement is an instruction that does something. e.g. a = 5, c = 7+6.</a:t>
            </a:r>
            <a:endParaRPr lang="en-IN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operators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IN" dirty="0" smtClean="0"/>
              <a:t>Different types of operators in python</a:t>
            </a:r>
          </a:p>
          <a:p>
            <a:r>
              <a:rPr lang="en-IN" dirty="0" smtClean="0"/>
              <a:t>This syntax and how to use them with examples.</a:t>
            </a:r>
          </a:p>
          <a:p>
            <a:r>
              <a:rPr lang="en-IN" dirty="0" smtClean="0"/>
              <a:t>Operators are special symbols in python that carry out computation.</a:t>
            </a:r>
          </a:p>
          <a:p>
            <a:r>
              <a:rPr lang="en-IN" dirty="0" smtClean="0"/>
              <a:t>The value that the operator operates on is called the operand</a:t>
            </a:r>
          </a:p>
          <a:p>
            <a:r>
              <a:rPr lang="en-US" dirty="0" smtClean="0"/>
              <a:t>Operators are used to perform operations on variables and values.</a:t>
            </a:r>
          </a:p>
          <a:p>
            <a:r>
              <a:rPr lang="en-US" dirty="0" smtClean="0"/>
              <a:t>In the example below, we use the + operator to add together two values:</a:t>
            </a:r>
          </a:p>
          <a:p>
            <a:r>
              <a:rPr lang="en-IN" dirty="0" smtClean="0"/>
              <a:t>Example print(10+5) </a:t>
            </a:r>
          </a:p>
          <a:p>
            <a:r>
              <a:rPr lang="en-IN" dirty="0" smtClean="0"/>
              <a:t>answer15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Arithmetic operators</a:t>
            </a:r>
          </a:p>
          <a:p>
            <a:r>
              <a:rPr lang="en-US" dirty="0" smtClean="0"/>
              <a:t> Comparison (Relational) operators</a:t>
            </a:r>
          </a:p>
          <a:p>
            <a:r>
              <a:rPr lang="en-US" dirty="0" smtClean="0"/>
              <a:t> Logical (Boolean) operators</a:t>
            </a:r>
          </a:p>
          <a:p>
            <a:r>
              <a:rPr lang="en-US" dirty="0" smtClean="0"/>
              <a:t> Bitwise operators</a:t>
            </a:r>
          </a:p>
          <a:p>
            <a:r>
              <a:rPr lang="en-IN" dirty="0" smtClean="0"/>
              <a:t>Assignment operators</a:t>
            </a:r>
          </a:p>
          <a:p>
            <a:r>
              <a:rPr lang="en-IN" dirty="0" smtClean="0"/>
              <a:t>Special operators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Arithmetic operators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IN" sz="3000" dirty="0" smtClean="0">
                <a:latin typeface="Times New Roman" pitchFamily="18" charset="0"/>
                <a:cs typeface="Times New Roman" pitchFamily="18" charset="0"/>
              </a:rPr>
              <a:t>This operators used to perform </a:t>
            </a:r>
            <a:r>
              <a:rPr lang="en-IN" sz="3000" dirty="0" smtClean="0">
                <a:latin typeface="Times New Roman" pitchFamily="18" charset="0"/>
                <a:cs typeface="Times New Roman" pitchFamily="18" charset="0"/>
              </a:rPr>
              <a:t>mathematical operations </a:t>
            </a:r>
            <a:r>
              <a:rPr lang="en-IN" sz="3000" dirty="0" smtClean="0">
                <a:latin typeface="Times New Roman" pitchFamily="18" charset="0"/>
                <a:cs typeface="Times New Roman" pitchFamily="18" charset="0"/>
              </a:rPr>
              <a:t>like</a:t>
            </a:r>
          </a:p>
          <a:p>
            <a:pPr>
              <a:buNone/>
            </a:pPr>
            <a:r>
              <a:rPr lang="en-IN" dirty="0" smtClean="0"/>
              <a:t> </a:t>
            </a:r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addition</a:t>
            </a:r>
          </a:p>
          <a:p>
            <a:pPr>
              <a:buNone/>
            </a:pPr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Subtraction</a:t>
            </a:r>
          </a:p>
          <a:p>
            <a:pPr>
              <a:buNone/>
            </a:pPr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Multiplication</a:t>
            </a:r>
          </a:p>
          <a:p>
            <a:pPr>
              <a:buNone/>
            </a:pPr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Division</a:t>
            </a:r>
          </a:p>
          <a:p>
            <a:pPr>
              <a:buNone/>
            </a:pPr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Modulus</a:t>
            </a:r>
          </a:p>
          <a:p>
            <a:pPr>
              <a:buNone/>
            </a:pPr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Exponentiation</a:t>
            </a:r>
          </a:p>
          <a:p>
            <a:pPr>
              <a:buNone/>
            </a:pPr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Floor division</a:t>
            </a:r>
            <a:endParaRPr lang="en-IN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533400" y="304803"/>
          <a:ext cx="8153400" cy="588263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9200"/>
                <a:gridCol w="4191000"/>
                <a:gridCol w="2743200"/>
              </a:tblGrid>
              <a:tr h="475562">
                <a:tc>
                  <a:txBody>
                    <a:bodyPr/>
                    <a:lstStyle/>
                    <a:p>
                      <a:r>
                        <a:rPr lang="en-IN" dirty="0" smtClean="0"/>
                        <a:t>Operator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 smtClean="0"/>
                        <a:t>Meaning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 smtClean="0"/>
                        <a:t>example</a:t>
                      </a:r>
                      <a:endParaRPr lang="en-US" dirty="0"/>
                    </a:p>
                  </a:txBody>
                  <a:tcPr/>
                </a:tc>
              </a:tr>
              <a:tr h="475562">
                <a:tc>
                  <a:txBody>
                    <a:bodyPr/>
                    <a:lstStyle/>
                    <a:p>
                      <a:r>
                        <a:rPr lang="en-IN" dirty="0" smtClean="0"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 smtClean="0">
                          <a:latin typeface="Times New Roman" pitchFamily="18" charset="0"/>
                          <a:cs typeface="Times New Roman" pitchFamily="18" charset="0"/>
                        </a:rPr>
                        <a:t>Add two operands or unary plus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 smtClean="0">
                          <a:latin typeface="Times New Roman" pitchFamily="18" charset="0"/>
                          <a:cs typeface="Times New Roman" pitchFamily="18" charset="0"/>
                        </a:rPr>
                        <a:t>X + y+2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20833">
                <a:tc>
                  <a:txBody>
                    <a:bodyPr/>
                    <a:lstStyle/>
                    <a:p>
                      <a:r>
                        <a:rPr lang="en-IN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 smtClean="0">
                          <a:latin typeface="Times New Roman" pitchFamily="18" charset="0"/>
                          <a:cs typeface="Times New Roman" pitchFamily="18" charset="0"/>
                        </a:rPr>
                        <a:t>Sub</a:t>
                      </a:r>
                      <a:r>
                        <a:rPr lang="en-IN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right operand from the left or unary minus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 smtClean="0">
                          <a:latin typeface="Times New Roman" pitchFamily="18" charset="0"/>
                          <a:cs typeface="Times New Roman" pitchFamily="18" charset="0"/>
                        </a:rPr>
                        <a:t>x-y-2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75562">
                <a:tc>
                  <a:txBody>
                    <a:bodyPr/>
                    <a:lstStyle/>
                    <a:p>
                      <a:r>
                        <a:rPr lang="en-IN" dirty="0" smtClean="0">
                          <a:latin typeface="Times New Roman" pitchFamily="18" charset="0"/>
                          <a:cs typeface="Times New Roman" pitchFamily="18" charset="0"/>
                        </a:rPr>
                        <a:t>*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 smtClean="0">
                          <a:latin typeface="Times New Roman" pitchFamily="18" charset="0"/>
                          <a:cs typeface="Times New Roman" pitchFamily="18" charset="0"/>
                        </a:rPr>
                        <a:t>Multiply two operands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 smtClean="0">
                          <a:latin typeface="Times New Roman" pitchFamily="18" charset="0"/>
                          <a:cs typeface="Times New Roman" pitchFamily="18" charset="0"/>
                        </a:rPr>
                        <a:t>X*y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20833">
                <a:tc>
                  <a:txBody>
                    <a:bodyPr/>
                    <a:lstStyle/>
                    <a:p>
                      <a:r>
                        <a:rPr lang="en-IN" dirty="0" smtClean="0">
                          <a:latin typeface="Times New Roman" pitchFamily="18" charset="0"/>
                          <a:cs typeface="Times New Roman" pitchFamily="18" charset="0"/>
                        </a:rPr>
                        <a:t>/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 smtClean="0">
                          <a:latin typeface="Times New Roman" pitchFamily="18" charset="0"/>
                          <a:cs typeface="Times New Roman" pitchFamily="18" charset="0"/>
                        </a:rPr>
                        <a:t>Divide left operand by the right</a:t>
                      </a:r>
                      <a:r>
                        <a:rPr lang="en-IN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IN" dirty="0" smtClean="0">
                          <a:latin typeface="Times New Roman" pitchFamily="18" charset="0"/>
                          <a:cs typeface="Times New Roman" pitchFamily="18" charset="0"/>
                        </a:rPr>
                        <a:t>one (always results into float)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 smtClean="0">
                          <a:latin typeface="Times New Roman" pitchFamily="18" charset="0"/>
                          <a:cs typeface="Times New Roman" pitchFamily="18" charset="0"/>
                        </a:rPr>
                        <a:t>x/y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20833">
                <a:tc>
                  <a:txBody>
                    <a:bodyPr/>
                    <a:lstStyle/>
                    <a:p>
                      <a:r>
                        <a:rPr lang="en-IN" dirty="0" smtClean="0">
                          <a:latin typeface="Times New Roman" pitchFamily="18" charset="0"/>
                          <a:cs typeface="Times New Roman" pitchFamily="18" charset="0"/>
                        </a:rPr>
                        <a:t>%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 smtClean="0">
                          <a:latin typeface="Times New Roman" pitchFamily="18" charset="0"/>
                          <a:cs typeface="Times New Roman" pitchFamily="18" charset="0"/>
                        </a:rPr>
                        <a:t>Modulus –remainder of the division of left operand by the right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 smtClean="0">
                          <a:latin typeface="Times New Roman" pitchFamily="18" charset="0"/>
                          <a:cs typeface="Times New Roman" pitchFamily="18" charset="0"/>
                        </a:rPr>
                        <a:t>X% y(remainder of x/y)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172619">
                <a:tc>
                  <a:txBody>
                    <a:bodyPr/>
                    <a:lstStyle/>
                    <a:p>
                      <a:r>
                        <a:rPr lang="en-IN" dirty="0" smtClean="0">
                          <a:latin typeface="Times New Roman" pitchFamily="18" charset="0"/>
                          <a:cs typeface="Times New Roman" pitchFamily="18" charset="0"/>
                        </a:rPr>
                        <a:t>//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 smtClean="0">
                          <a:latin typeface="Times New Roman" pitchFamily="18" charset="0"/>
                          <a:cs typeface="Times New Roman" pitchFamily="18" charset="0"/>
                        </a:rPr>
                        <a:t>Floor division-division</a:t>
                      </a:r>
                      <a:r>
                        <a:rPr lang="en-IN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that results into whole number adjusted to the left in the number line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 smtClean="0">
                          <a:latin typeface="Times New Roman" pitchFamily="18" charset="0"/>
                          <a:cs typeface="Times New Roman" pitchFamily="18" charset="0"/>
                        </a:rPr>
                        <a:t>X//y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20833">
                <a:tc>
                  <a:txBody>
                    <a:bodyPr/>
                    <a:lstStyle/>
                    <a:p>
                      <a:r>
                        <a:rPr lang="en-IN" dirty="0" smtClean="0">
                          <a:latin typeface="Times New Roman" pitchFamily="18" charset="0"/>
                          <a:cs typeface="Times New Roman" pitchFamily="18" charset="0"/>
                        </a:rPr>
                        <a:t>**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 smtClean="0">
                          <a:latin typeface="Times New Roman" pitchFamily="18" charset="0"/>
                          <a:cs typeface="Times New Roman" pitchFamily="18" charset="0"/>
                        </a:rPr>
                        <a:t>Exponent-left</a:t>
                      </a:r>
                      <a:r>
                        <a:rPr lang="en-IN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operand raised to the power of right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 smtClean="0">
                          <a:latin typeface="Times New Roman" pitchFamily="18" charset="0"/>
                          <a:cs typeface="Times New Roman" pitchFamily="18" charset="0"/>
                        </a:rPr>
                        <a:t>X**y(x to the power y)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81000"/>
            <a:ext cx="7391400" cy="5745163"/>
          </a:xfrm>
        </p:spPr>
        <p:txBody>
          <a:bodyPr>
            <a:noAutofit/>
          </a:bodyPr>
          <a:lstStyle/>
          <a:p>
            <a:r>
              <a:rPr lang="en-IN" sz="1800" dirty="0" smtClean="0">
                <a:latin typeface="Times New Roman" pitchFamily="18" charset="0"/>
                <a:cs typeface="Times New Roman" pitchFamily="18" charset="0"/>
              </a:rPr>
              <a:t>Print(‘x –y=‘,x – y)</a:t>
            </a:r>
          </a:p>
          <a:p>
            <a:r>
              <a:rPr lang="en-IN" sz="1800" dirty="0" smtClean="0">
                <a:latin typeface="Times New Roman" pitchFamily="18" charset="0"/>
                <a:cs typeface="Times New Roman" pitchFamily="18" charset="0"/>
              </a:rPr>
              <a:t>X=7</a:t>
            </a:r>
          </a:p>
          <a:p>
            <a:r>
              <a:rPr lang="en-IN" sz="1800" dirty="0" smtClean="0">
                <a:latin typeface="Times New Roman" pitchFamily="18" charset="0"/>
                <a:cs typeface="Times New Roman" pitchFamily="18" charset="0"/>
              </a:rPr>
              <a:t>Y=3</a:t>
            </a:r>
          </a:p>
          <a:p>
            <a:r>
              <a:rPr lang="en-IN" sz="1800" dirty="0" smtClean="0">
                <a:latin typeface="Times New Roman" pitchFamily="18" charset="0"/>
                <a:cs typeface="Times New Roman" pitchFamily="18" charset="0"/>
              </a:rPr>
              <a:t>Print(‘x +y= ‘,x + y)</a:t>
            </a:r>
          </a:p>
          <a:p>
            <a:r>
              <a:rPr lang="en-IN" sz="1800" dirty="0" smtClean="0">
                <a:latin typeface="Times New Roman" pitchFamily="18" charset="0"/>
                <a:cs typeface="Times New Roman" pitchFamily="18" charset="0"/>
              </a:rPr>
              <a:t>Print(‘x *y=‘,x*y)</a:t>
            </a:r>
          </a:p>
          <a:p>
            <a:r>
              <a:rPr lang="en-IN" sz="1800" dirty="0" smtClean="0">
                <a:latin typeface="Times New Roman" pitchFamily="18" charset="0"/>
                <a:cs typeface="Times New Roman" pitchFamily="18" charset="0"/>
              </a:rPr>
              <a:t>Print(‘x/y=‘,x/y)</a:t>
            </a:r>
          </a:p>
          <a:p>
            <a:r>
              <a:rPr lang="en-IN" sz="1800" dirty="0" smtClean="0">
                <a:latin typeface="Times New Roman" pitchFamily="18" charset="0"/>
                <a:cs typeface="Times New Roman" pitchFamily="18" charset="0"/>
              </a:rPr>
              <a:t>Print(‘x//y=‘,x//Y)</a:t>
            </a:r>
          </a:p>
          <a:p>
            <a:r>
              <a:rPr lang="en-IN" sz="1800" dirty="0" smtClean="0">
                <a:latin typeface="Times New Roman" pitchFamily="18" charset="0"/>
                <a:cs typeface="Times New Roman" pitchFamily="18" charset="0"/>
              </a:rPr>
              <a:t>Print(‘x% y=‘,</a:t>
            </a:r>
            <a:r>
              <a:rPr lang="en-IN" sz="1800" dirty="0" err="1" smtClean="0">
                <a:latin typeface="Times New Roman" pitchFamily="18" charset="0"/>
                <a:cs typeface="Times New Roman" pitchFamily="18" charset="0"/>
              </a:rPr>
              <a:t>x%y</a:t>
            </a:r>
            <a:r>
              <a:rPr lang="en-IN" sz="18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r>
              <a:rPr lang="en-IN" sz="1800" dirty="0" smtClean="0">
                <a:latin typeface="Times New Roman" pitchFamily="18" charset="0"/>
                <a:cs typeface="Times New Roman" pitchFamily="18" charset="0"/>
              </a:rPr>
              <a:t>Print(‘x**y=‘,x**y)</a:t>
            </a:r>
          </a:p>
          <a:p>
            <a:pPr>
              <a:buNone/>
            </a:pPr>
            <a:r>
              <a:rPr lang="en-IN" sz="1800" dirty="0" smtClean="0">
                <a:latin typeface="Times New Roman" pitchFamily="18" charset="0"/>
                <a:cs typeface="Times New Roman" pitchFamily="18" charset="0"/>
              </a:rPr>
              <a:t>When you run the program the out put will be</a:t>
            </a:r>
          </a:p>
          <a:p>
            <a:pPr>
              <a:buNone/>
            </a:pPr>
            <a:r>
              <a:rPr lang="en-IN" sz="1800" dirty="0" err="1" smtClean="0">
                <a:latin typeface="Times New Roman" pitchFamily="18" charset="0"/>
                <a:cs typeface="Times New Roman" pitchFamily="18" charset="0"/>
              </a:rPr>
              <a:t>X+y</a:t>
            </a:r>
            <a:r>
              <a:rPr lang="en-IN" sz="1800" dirty="0" smtClean="0">
                <a:latin typeface="Times New Roman" pitchFamily="18" charset="0"/>
                <a:cs typeface="Times New Roman" pitchFamily="18" charset="0"/>
              </a:rPr>
              <a:t>=10</a:t>
            </a:r>
          </a:p>
          <a:p>
            <a:pPr>
              <a:buNone/>
            </a:pPr>
            <a:r>
              <a:rPr lang="en-IN" sz="1800" dirty="0" smtClean="0">
                <a:latin typeface="Times New Roman" pitchFamily="18" charset="0"/>
                <a:cs typeface="Times New Roman" pitchFamily="18" charset="0"/>
              </a:rPr>
              <a:t>X-y=4</a:t>
            </a:r>
          </a:p>
          <a:p>
            <a:pPr>
              <a:buNone/>
            </a:pPr>
            <a:r>
              <a:rPr lang="en-IN" sz="1800" dirty="0" smtClean="0">
                <a:latin typeface="Times New Roman" pitchFamily="18" charset="0"/>
                <a:cs typeface="Times New Roman" pitchFamily="18" charset="0"/>
              </a:rPr>
              <a:t>X*y=21</a:t>
            </a:r>
          </a:p>
          <a:p>
            <a:pPr>
              <a:buNone/>
            </a:pPr>
            <a:r>
              <a:rPr lang="en-IN" sz="1800" dirty="0" smtClean="0">
                <a:latin typeface="Times New Roman" pitchFamily="18" charset="0"/>
                <a:cs typeface="Times New Roman" pitchFamily="18" charset="0"/>
              </a:rPr>
              <a:t>x/y=2.33333333335</a:t>
            </a:r>
          </a:p>
          <a:p>
            <a:pPr>
              <a:buNone/>
            </a:pPr>
            <a:r>
              <a:rPr lang="en-IN" sz="1800" dirty="0" smtClean="0">
                <a:latin typeface="Times New Roman" pitchFamily="18" charset="0"/>
                <a:cs typeface="Times New Roman" pitchFamily="18" charset="0"/>
              </a:rPr>
              <a:t>X//y=2</a:t>
            </a:r>
          </a:p>
          <a:p>
            <a:pPr>
              <a:buNone/>
            </a:pPr>
            <a:r>
              <a:rPr lang="en-IN" sz="1800" dirty="0" err="1" smtClean="0">
                <a:latin typeface="Times New Roman" pitchFamily="18" charset="0"/>
                <a:cs typeface="Times New Roman" pitchFamily="18" charset="0"/>
              </a:rPr>
              <a:t>X%y</a:t>
            </a:r>
            <a:r>
              <a:rPr lang="en-IN" sz="1800" dirty="0" smtClean="0">
                <a:latin typeface="Times New Roman" pitchFamily="18" charset="0"/>
                <a:cs typeface="Times New Roman" pitchFamily="18" charset="0"/>
              </a:rPr>
              <a:t>=1</a:t>
            </a:r>
          </a:p>
          <a:p>
            <a:pPr>
              <a:buNone/>
            </a:pPr>
            <a:r>
              <a:rPr lang="en-IN" sz="1800" dirty="0" smtClean="0">
                <a:latin typeface="Times New Roman" pitchFamily="18" charset="0"/>
                <a:cs typeface="Times New Roman" pitchFamily="18" charset="0"/>
              </a:rPr>
              <a:t>X**y=343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Comparison or Relational Operators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609600" y="1066800"/>
          <a:ext cx="8077200" cy="5584363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219200"/>
                <a:gridCol w="5029200"/>
                <a:gridCol w="1828800"/>
              </a:tblGrid>
              <a:tr h="609600">
                <a:tc>
                  <a:txBody>
                    <a:bodyPr/>
                    <a:lstStyle/>
                    <a:p>
                      <a:r>
                        <a:rPr lang="en-IN" dirty="0" smtClean="0">
                          <a:latin typeface="Times New Roman" pitchFamily="18" charset="0"/>
                          <a:cs typeface="Times New Roman" pitchFamily="18" charset="0"/>
                        </a:rPr>
                        <a:t>Operator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 smtClean="0">
                          <a:latin typeface="Times New Roman" pitchFamily="18" charset="0"/>
                          <a:cs typeface="Times New Roman" pitchFamily="18" charset="0"/>
                        </a:rPr>
                        <a:t>Meaning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 smtClean="0">
                          <a:latin typeface="Times New Roman" pitchFamily="18" charset="0"/>
                          <a:cs typeface="Times New Roman" pitchFamily="18" charset="0"/>
                        </a:rPr>
                        <a:t>example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63907">
                <a:tc>
                  <a:txBody>
                    <a:bodyPr/>
                    <a:lstStyle/>
                    <a:p>
                      <a:r>
                        <a:rPr lang="en-IN" dirty="0" smtClean="0">
                          <a:latin typeface="Times New Roman" pitchFamily="18" charset="0"/>
                          <a:cs typeface="Times New Roman" pitchFamily="18" charset="0"/>
                        </a:rPr>
                        <a:t>&gt;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 smtClean="0">
                          <a:latin typeface="Times New Roman" pitchFamily="18" charset="0"/>
                          <a:cs typeface="Times New Roman" pitchFamily="18" charset="0"/>
                        </a:rPr>
                        <a:t>Greater that-true if left operand is greater than the right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 smtClean="0">
                          <a:latin typeface="Times New Roman" pitchFamily="18" charset="0"/>
                          <a:cs typeface="Times New Roman" pitchFamily="18" charset="0"/>
                        </a:rPr>
                        <a:t>X&gt;y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63907">
                <a:tc>
                  <a:txBody>
                    <a:bodyPr/>
                    <a:lstStyle/>
                    <a:p>
                      <a:r>
                        <a:rPr lang="en-IN" dirty="0" smtClean="0">
                          <a:latin typeface="Times New Roman" pitchFamily="18" charset="0"/>
                          <a:cs typeface="Times New Roman" pitchFamily="18" charset="0"/>
                        </a:rPr>
                        <a:t>&lt;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 smtClean="0">
                          <a:latin typeface="Times New Roman" pitchFamily="18" charset="0"/>
                          <a:cs typeface="Times New Roman" pitchFamily="18" charset="0"/>
                        </a:rPr>
                        <a:t>Less that –true if left operand is less than the right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 smtClean="0">
                          <a:latin typeface="Times New Roman" pitchFamily="18" charset="0"/>
                          <a:cs typeface="Times New Roman" pitchFamily="18" charset="0"/>
                        </a:rPr>
                        <a:t>X&lt;y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04735">
                <a:tc>
                  <a:txBody>
                    <a:bodyPr/>
                    <a:lstStyle/>
                    <a:p>
                      <a:r>
                        <a:rPr lang="en-IN" dirty="0" smtClean="0">
                          <a:latin typeface="Times New Roman" pitchFamily="18" charset="0"/>
                          <a:cs typeface="Times New Roman" pitchFamily="18" charset="0"/>
                        </a:rPr>
                        <a:t>==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 smtClean="0">
                          <a:latin typeface="Times New Roman" pitchFamily="18" charset="0"/>
                          <a:cs typeface="Times New Roman" pitchFamily="18" charset="0"/>
                        </a:rPr>
                        <a:t>Equal</a:t>
                      </a:r>
                      <a:r>
                        <a:rPr lang="en-IN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to –true if both operands are equal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 smtClean="0">
                          <a:latin typeface="Times New Roman" pitchFamily="18" charset="0"/>
                          <a:cs typeface="Times New Roman" pitchFamily="18" charset="0"/>
                        </a:rPr>
                        <a:t>X==y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63907">
                <a:tc>
                  <a:txBody>
                    <a:bodyPr/>
                    <a:lstStyle/>
                    <a:p>
                      <a:r>
                        <a:rPr lang="en-IN" dirty="0" smtClean="0">
                          <a:latin typeface="Times New Roman" pitchFamily="18" charset="0"/>
                          <a:cs typeface="Times New Roman" pitchFamily="18" charset="0"/>
                        </a:rPr>
                        <a:t>!=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 smtClean="0">
                          <a:latin typeface="Times New Roman" pitchFamily="18" charset="0"/>
                          <a:cs typeface="Times New Roman" pitchFamily="18" charset="0"/>
                        </a:rPr>
                        <a:t>Not equal to –true if operands are not equal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 smtClean="0">
                          <a:latin typeface="Times New Roman" pitchFamily="18" charset="0"/>
                          <a:cs typeface="Times New Roman" pitchFamily="18" charset="0"/>
                        </a:rPr>
                        <a:t>X!=y</a:t>
                      </a:r>
                    </a:p>
                    <a:p>
                      <a:endParaRPr lang="en-IN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63907">
                <a:tc>
                  <a:txBody>
                    <a:bodyPr/>
                    <a:lstStyle/>
                    <a:p>
                      <a:r>
                        <a:rPr lang="en-IN" dirty="0" smtClean="0">
                          <a:latin typeface="Times New Roman" pitchFamily="18" charset="0"/>
                          <a:cs typeface="Times New Roman" pitchFamily="18" charset="0"/>
                        </a:rPr>
                        <a:t>&gt;=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 smtClean="0">
                          <a:latin typeface="Times New Roman" pitchFamily="18" charset="0"/>
                          <a:cs typeface="Times New Roman" pitchFamily="18" charset="0"/>
                        </a:rPr>
                        <a:t>Greater than or equal to- true if left operand is greater than or equal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 smtClean="0">
                          <a:latin typeface="Times New Roman" pitchFamily="18" charset="0"/>
                          <a:cs typeface="Times New Roman" pitchFamily="18" charset="0"/>
                        </a:rPr>
                        <a:t>X&gt;=y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63907">
                <a:tc>
                  <a:txBody>
                    <a:bodyPr/>
                    <a:lstStyle/>
                    <a:p>
                      <a:r>
                        <a:rPr lang="en-IN" dirty="0" smtClean="0">
                          <a:latin typeface="Times New Roman" pitchFamily="18" charset="0"/>
                          <a:cs typeface="Times New Roman" pitchFamily="18" charset="0"/>
                        </a:rPr>
                        <a:t>&lt;=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 smtClean="0">
                          <a:latin typeface="Times New Roman" pitchFamily="18" charset="0"/>
                          <a:cs typeface="Times New Roman" pitchFamily="18" charset="0"/>
                        </a:rPr>
                        <a:t>Less than or equal to –true if left operand is less than or equal to the right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 smtClean="0">
                          <a:latin typeface="Times New Roman" pitchFamily="18" charset="0"/>
                          <a:cs typeface="Times New Roman" pitchFamily="18" charset="0"/>
                        </a:rPr>
                        <a:t>X&lt;=y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486400"/>
          </a:xfrm>
        </p:spPr>
        <p:txBody>
          <a:bodyPr>
            <a:noAutofit/>
          </a:bodyPr>
          <a:lstStyle/>
          <a:p>
            <a:r>
              <a:rPr lang="en-IN" sz="1910" dirty="0" smtClean="0">
                <a:latin typeface="Times New Roman" pitchFamily="18" charset="0"/>
                <a:cs typeface="Times New Roman" pitchFamily="18" charset="0"/>
              </a:rPr>
              <a:t>X=5</a:t>
            </a:r>
          </a:p>
          <a:p>
            <a:r>
              <a:rPr lang="en-IN" sz="1910" dirty="0" smtClean="0">
                <a:latin typeface="Times New Roman" pitchFamily="18" charset="0"/>
                <a:cs typeface="Times New Roman" pitchFamily="18" charset="0"/>
              </a:rPr>
              <a:t>Y=7</a:t>
            </a:r>
          </a:p>
          <a:p>
            <a:r>
              <a:rPr lang="en-IN" sz="1910" dirty="0" smtClean="0">
                <a:latin typeface="Times New Roman" pitchFamily="18" charset="0"/>
                <a:cs typeface="Times New Roman" pitchFamily="18" charset="0"/>
              </a:rPr>
              <a:t>Print(‘x&gt;y is ‘,x&gt;y)</a:t>
            </a:r>
          </a:p>
          <a:p>
            <a:r>
              <a:rPr lang="en-IN" sz="1910" dirty="0" smtClean="0">
                <a:latin typeface="Times New Roman" pitchFamily="18" charset="0"/>
                <a:cs typeface="Times New Roman" pitchFamily="18" charset="0"/>
              </a:rPr>
              <a:t>Print(‘x&lt;y is ‘,x&lt;y)</a:t>
            </a:r>
          </a:p>
          <a:p>
            <a:r>
              <a:rPr lang="en-IN" sz="1910" dirty="0" smtClean="0">
                <a:latin typeface="Times New Roman" pitchFamily="18" charset="0"/>
                <a:cs typeface="Times New Roman" pitchFamily="18" charset="0"/>
              </a:rPr>
              <a:t>Print(‘x==y is ‘,x==)</a:t>
            </a:r>
          </a:p>
          <a:p>
            <a:r>
              <a:rPr lang="en-IN" sz="1910" dirty="0" smtClean="0">
                <a:latin typeface="Times New Roman" pitchFamily="18" charset="0"/>
                <a:cs typeface="Times New Roman" pitchFamily="18" charset="0"/>
              </a:rPr>
              <a:t>Print(‘x ! =y is ’, x!=y)</a:t>
            </a:r>
          </a:p>
          <a:p>
            <a:r>
              <a:rPr lang="en-IN" sz="1910" dirty="0" smtClean="0">
                <a:latin typeface="Times New Roman" pitchFamily="18" charset="0"/>
                <a:cs typeface="Times New Roman" pitchFamily="18" charset="0"/>
              </a:rPr>
              <a:t>Print(‘x&gt;=y is ‘, x&gt;=y)</a:t>
            </a:r>
          </a:p>
          <a:p>
            <a:r>
              <a:rPr lang="en-IN" sz="1910" dirty="0" smtClean="0">
                <a:latin typeface="Times New Roman" pitchFamily="18" charset="0"/>
                <a:cs typeface="Times New Roman" pitchFamily="18" charset="0"/>
              </a:rPr>
              <a:t>Print(‘x&lt;=y is ‘,x&lt;=y)</a:t>
            </a:r>
          </a:p>
          <a:p>
            <a:r>
              <a:rPr lang="en-IN" sz="1910" dirty="0" smtClean="0">
                <a:latin typeface="Times New Roman" pitchFamily="18" charset="0"/>
                <a:cs typeface="Times New Roman" pitchFamily="18" charset="0"/>
              </a:rPr>
              <a:t>When you run the program the output will be</a:t>
            </a:r>
          </a:p>
          <a:p>
            <a:r>
              <a:rPr lang="en-IN" sz="1910" dirty="0" smtClean="0">
                <a:latin typeface="Times New Roman" pitchFamily="18" charset="0"/>
                <a:cs typeface="Times New Roman" pitchFamily="18" charset="0"/>
              </a:rPr>
              <a:t>X&gt;y is false</a:t>
            </a:r>
          </a:p>
          <a:p>
            <a:r>
              <a:rPr lang="en-IN" sz="1910" dirty="0" smtClean="0">
                <a:latin typeface="Times New Roman" pitchFamily="18" charset="0"/>
                <a:cs typeface="Times New Roman" pitchFamily="18" charset="0"/>
              </a:rPr>
              <a:t>X&lt;y is true</a:t>
            </a:r>
          </a:p>
          <a:p>
            <a:r>
              <a:rPr lang="en-IN" sz="1910" dirty="0" smtClean="0">
                <a:latin typeface="Times New Roman" pitchFamily="18" charset="0"/>
                <a:cs typeface="Times New Roman" pitchFamily="18" charset="0"/>
              </a:rPr>
              <a:t>X ==y is false</a:t>
            </a:r>
          </a:p>
          <a:p>
            <a:r>
              <a:rPr lang="en-IN" sz="1910" dirty="0" smtClean="0">
                <a:latin typeface="Times New Roman" pitchFamily="18" charset="0"/>
                <a:cs typeface="Times New Roman" pitchFamily="18" charset="0"/>
              </a:rPr>
              <a:t>X ! =y is false</a:t>
            </a:r>
          </a:p>
          <a:p>
            <a:r>
              <a:rPr lang="en-IN" sz="1910" dirty="0" smtClean="0">
                <a:latin typeface="Times New Roman" pitchFamily="18" charset="0"/>
                <a:cs typeface="Times New Roman" pitchFamily="18" charset="0"/>
              </a:rPr>
              <a:t>X &gt;= y is false</a:t>
            </a:r>
          </a:p>
          <a:p>
            <a:r>
              <a:rPr lang="en-IN" sz="1910" dirty="0" smtClean="0">
                <a:latin typeface="Times New Roman" pitchFamily="18" charset="0"/>
                <a:cs typeface="Times New Roman" pitchFamily="18" charset="0"/>
              </a:rPr>
              <a:t>X&lt;=y is true</a:t>
            </a:r>
          </a:p>
          <a:p>
            <a:endParaRPr lang="en-US" sz="1910" dirty="0">
              <a:latin typeface="Arial Black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135</TotalTime>
  <Words>799</Words>
  <Application>Microsoft Office PowerPoint</Application>
  <PresentationFormat>On-screen Show (4:3)</PresentationFormat>
  <Paragraphs>171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Statement  &amp; expressions</vt:lpstr>
      <vt:lpstr>Difference between a statement  and an expression</vt:lpstr>
      <vt:lpstr>operators</vt:lpstr>
      <vt:lpstr>Slide 4</vt:lpstr>
      <vt:lpstr>Arithmetic operators</vt:lpstr>
      <vt:lpstr>Slide 6</vt:lpstr>
      <vt:lpstr>Slide 7</vt:lpstr>
      <vt:lpstr>Comparison or Relational Operators</vt:lpstr>
      <vt:lpstr>Example</vt:lpstr>
      <vt:lpstr>Logical operators </vt:lpstr>
      <vt:lpstr>EXAMPLE</vt:lpstr>
      <vt:lpstr>BITWISE OPERATORS</vt:lpstr>
      <vt:lpstr>Bitwise operators in python</vt:lpstr>
      <vt:lpstr>Slide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Statement  &amp; expressions</dc:title>
  <dc:creator>EGSPEC-CSE</dc:creator>
  <cp:lastModifiedBy>Windows User</cp:lastModifiedBy>
  <cp:revision>19</cp:revision>
  <dcterms:created xsi:type="dcterms:W3CDTF">2006-08-16T00:00:00Z</dcterms:created>
  <dcterms:modified xsi:type="dcterms:W3CDTF">2021-09-04T08:48:33Z</dcterms:modified>
</cp:coreProperties>
</file>